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70" r:id="rId12"/>
    <p:sldId id="288" r:id="rId13"/>
    <p:sldId id="289" r:id="rId14"/>
    <p:sldId id="290" r:id="rId15"/>
    <p:sldId id="291" r:id="rId16"/>
    <p:sldId id="292" r:id="rId17"/>
    <p:sldId id="293" r:id="rId18"/>
    <p:sldId id="264" r:id="rId19"/>
    <p:sldId id="294" r:id="rId20"/>
    <p:sldId id="260" r:id="rId21"/>
    <p:sldId id="261" r:id="rId22"/>
    <p:sldId id="262" r:id="rId23"/>
    <p:sldId id="265" r:id="rId24"/>
    <p:sldId id="266" r:id="rId25"/>
    <p:sldId id="267" r:id="rId26"/>
    <p:sldId id="269" r:id="rId27"/>
    <p:sldId id="271" r:id="rId28"/>
    <p:sldId id="274" r:id="rId29"/>
    <p:sldId id="275" r:id="rId30"/>
    <p:sldId id="277" r:id="rId31"/>
    <p:sldId id="278" r:id="rId32"/>
    <p:sldId id="276" r:id="rId3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bijall" initials="R" lastIdx="2" clrIdx="0">
    <p:extLst>
      <p:ext uri="{19B8F6BF-5375-455C-9EA6-DF929625EA0E}">
        <p15:presenceInfo xmlns:p15="http://schemas.microsoft.com/office/powerpoint/2012/main" userId="Rabijall" providerId="None"/>
      </p:ext>
    </p:extLst>
  </p:cmAuthor>
  <p:cmAuthor id="2" name="Thor Christian Coward" initials="TCC" lastIdx="2" clrIdx="1">
    <p:extLst>
      <p:ext uri="{19B8F6BF-5375-455C-9EA6-DF929625EA0E}">
        <p15:presenceInfo xmlns:p15="http://schemas.microsoft.com/office/powerpoint/2012/main" userId="S::coth1303@akershus-fk.no::bc9d0e6f-c7ba-48d7-86a2-62dcef225d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36F07-107C-0343-A492-82A0D4B907D6}" v="18" dt="2019-09-19T12:33:5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6"/>
    <p:restoredTop sz="94590"/>
  </p:normalViewPr>
  <p:slideViewPr>
    <p:cSldViewPr snapToGrid="0" snapToObjects="1">
      <p:cViewPr varScale="1">
        <p:scale>
          <a:sx n="114" d="100"/>
          <a:sy n="114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Christian Coward" userId="bc9d0e6f-c7ba-48d7-86a2-62dcef225d27" providerId="ADAL" clId="{B7036F07-107C-0343-A492-82A0D4B907D6}"/>
    <pc:docChg chg="undo mod addSld delSld modSld">
      <pc:chgData name="Thor Christian Coward" userId="bc9d0e6f-c7ba-48d7-86a2-62dcef225d27" providerId="ADAL" clId="{B7036F07-107C-0343-A492-82A0D4B907D6}" dt="2019-09-19T12:35:38.964" v="222" actId="20577"/>
      <pc:docMkLst>
        <pc:docMk/>
      </pc:docMkLst>
      <pc:sldChg chg="modSp">
        <pc:chgData name="Thor Christian Coward" userId="bc9d0e6f-c7ba-48d7-86a2-62dcef225d27" providerId="ADAL" clId="{B7036F07-107C-0343-A492-82A0D4B907D6}" dt="2019-09-19T12:35:38.964" v="222" actId="20577"/>
        <pc:sldMkLst>
          <pc:docMk/>
          <pc:sldMk cId="2165255048" sldId="257"/>
        </pc:sldMkLst>
        <pc:spChg chg="mod">
          <ac:chgData name="Thor Christian Coward" userId="bc9d0e6f-c7ba-48d7-86a2-62dcef225d27" providerId="ADAL" clId="{B7036F07-107C-0343-A492-82A0D4B907D6}" dt="2019-09-19T12:35:38.964" v="222" actId="20577"/>
          <ac:spMkLst>
            <pc:docMk/>
            <pc:sldMk cId="2165255048" sldId="257"/>
            <ac:spMk id="14" creationId="{35589E43-A936-0F46-88C7-0148378DB13F}"/>
          </ac:spMkLst>
        </pc:spChg>
      </pc:sldChg>
      <pc:sldChg chg="modSp">
        <pc:chgData name="Thor Christian Coward" userId="bc9d0e6f-c7ba-48d7-86a2-62dcef225d27" providerId="ADAL" clId="{B7036F07-107C-0343-A492-82A0D4B907D6}" dt="2019-09-19T12:31:25.496" v="71" actId="20577"/>
        <pc:sldMkLst>
          <pc:docMk/>
          <pc:sldMk cId="774639380" sldId="259"/>
        </pc:sldMkLst>
        <pc:spChg chg="mod">
          <ac:chgData name="Thor Christian Coward" userId="bc9d0e6f-c7ba-48d7-86a2-62dcef225d27" providerId="ADAL" clId="{B7036F07-107C-0343-A492-82A0D4B907D6}" dt="2019-09-19T12:31:25.496" v="71" actId="20577"/>
          <ac:spMkLst>
            <pc:docMk/>
            <pc:sldMk cId="774639380" sldId="259"/>
            <ac:spMk id="3" creationId="{07F04534-776E-E447-A1FB-9CFBE433E0C7}"/>
          </ac:spMkLst>
        </pc:spChg>
      </pc:sldChg>
      <pc:sldChg chg="del">
        <pc:chgData name="Thor Christian Coward" userId="bc9d0e6f-c7ba-48d7-86a2-62dcef225d27" providerId="ADAL" clId="{B7036F07-107C-0343-A492-82A0D4B907D6}" dt="2019-09-19T12:32:46.980" v="80" actId="2696"/>
        <pc:sldMkLst>
          <pc:docMk/>
          <pc:sldMk cId="3226874099" sldId="263"/>
        </pc:sldMkLst>
      </pc:sldChg>
      <pc:sldChg chg="modSp">
        <pc:chgData name="Thor Christian Coward" userId="bc9d0e6f-c7ba-48d7-86a2-62dcef225d27" providerId="ADAL" clId="{B7036F07-107C-0343-A492-82A0D4B907D6}" dt="2019-09-19T12:32:30.163" v="79" actId="20577"/>
        <pc:sldMkLst>
          <pc:docMk/>
          <pc:sldMk cId="2889415134" sldId="264"/>
        </pc:sldMkLst>
        <pc:spChg chg="mod">
          <ac:chgData name="Thor Christian Coward" userId="bc9d0e6f-c7ba-48d7-86a2-62dcef225d27" providerId="ADAL" clId="{B7036F07-107C-0343-A492-82A0D4B907D6}" dt="2019-09-19T12:32:30.163" v="79" actId="20577"/>
          <ac:spMkLst>
            <pc:docMk/>
            <pc:sldMk cId="2889415134" sldId="264"/>
            <ac:spMk id="3" creationId="{51E534C9-F13E-8746-85DF-AA885C697EBD}"/>
          </ac:spMkLst>
        </pc:spChg>
      </pc:sldChg>
      <pc:sldChg chg="del">
        <pc:chgData name="Thor Christian Coward" userId="bc9d0e6f-c7ba-48d7-86a2-62dcef225d27" providerId="ADAL" clId="{B7036F07-107C-0343-A492-82A0D4B907D6}" dt="2019-09-19T12:35:03.146" v="208" actId="2696"/>
        <pc:sldMkLst>
          <pc:docMk/>
          <pc:sldMk cId="2276555675" sldId="268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945996044" sldId="270"/>
        </pc:sldMkLst>
      </pc:sldChg>
      <pc:sldChg chg="del">
        <pc:chgData name="Thor Christian Coward" userId="bc9d0e6f-c7ba-48d7-86a2-62dcef225d27" providerId="ADAL" clId="{B7036F07-107C-0343-A492-82A0D4B907D6}" dt="2019-09-19T12:35:08.825" v="209" actId="2696"/>
        <pc:sldMkLst>
          <pc:docMk/>
          <pc:sldMk cId="3478046244" sldId="272"/>
        </pc:sldMkLst>
      </pc:sldChg>
      <pc:sldChg chg="del">
        <pc:chgData name="Thor Christian Coward" userId="bc9d0e6f-c7ba-48d7-86a2-62dcef225d27" providerId="ADAL" clId="{B7036F07-107C-0343-A492-82A0D4B907D6}" dt="2019-09-19T12:35:10.973" v="210" actId="2696"/>
        <pc:sldMkLst>
          <pc:docMk/>
          <pc:sldMk cId="3667231746" sldId="273"/>
        </pc:sldMkLst>
      </pc:sldChg>
      <pc:sldChg chg="add del">
        <pc:chgData name="Thor Christian Coward" userId="bc9d0e6f-c7ba-48d7-86a2-62dcef225d27" providerId="ADAL" clId="{B7036F07-107C-0343-A492-82A0D4B907D6}" dt="2019-09-19T12:32:53.720" v="81" actId="2696"/>
        <pc:sldMkLst>
          <pc:docMk/>
          <pc:sldMk cId="2530292685" sldId="279"/>
        </pc:sldMkLst>
      </pc:sldChg>
      <pc:sldChg chg="modSp add">
        <pc:chgData name="Thor Christian Coward" userId="bc9d0e6f-c7ba-48d7-86a2-62dcef225d27" providerId="ADAL" clId="{B7036F07-107C-0343-A492-82A0D4B907D6}" dt="2019-09-19T12:30:56.930" v="28" actId="20577"/>
        <pc:sldMkLst>
          <pc:docMk/>
          <pc:sldMk cId="3264727854" sldId="280"/>
        </pc:sldMkLst>
        <pc:spChg chg="mod">
          <ac:chgData name="Thor Christian Coward" userId="bc9d0e6f-c7ba-48d7-86a2-62dcef225d27" providerId="ADAL" clId="{B7036F07-107C-0343-A492-82A0D4B907D6}" dt="2019-09-19T12:30:56.930" v="28" actId="20577"/>
          <ac:spMkLst>
            <pc:docMk/>
            <pc:sldMk cId="3264727854" sldId="280"/>
            <ac:spMk id="3" creationId="{78C6D15B-243E-094D-8BD5-C3900A13852F}"/>
          </ac:spMkLst>
        </pc:spChg>
      </pc:sldChg>
      <pc:sldChg chg="add">
        <pc:chgData name="Thor Christian Coward" userId="bc9d0e6f-c7ba-48d7-86a2-62dcef225d27" providerId="ADAL" clId="{B7036F07-107C-0343-A492-82A0D4B907D6}" dt="2019-09-19T12:31:45.919" v="72"/>
        <pc:sldMkLst>
          <pc:docMk/>
          <pc:sldMk cId="2463926447" sldId="281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358622684" sldId="282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376063958" sldId="283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050129136" sldId="284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804538059" sldId="285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249069554" sldId="286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2067801989" sldId="287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443635548" sldId="288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386499889" sldId="289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672679761" sldId="290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3297967584" sldId="291"/>
        </pc:sldMkLst>
      </pc:sldChg>
      <pc:sldChg chg="add">
        <pc:chgData name="Thor Christian Coward" userId="bc9d0e6f-c7ba-48d7-86a2-62dcef225d27" providerId="ADAL" clId="{B7036F07-107C-0343-A492-82A0D4B907D6}" dt="2019-09-19T12:32:04.857" v="73"/>
        <pc:sldMkLst>
          <pc:docMk/>
          <pc:sldMk cId="1050192313" sldId="292"/>
        </pc:sldMkLst>
      </pc:sldChg>
      <pc:sldChg chg="modSp add">
        <pc:chgData name="Thor Christian Coward" userId="bc9d0e6f-c7ba-48d7-86a2-62dcef225d27" providerId="ADAL" clId="{B7036F07-107C-0343-A492-82A0D4B907D6}" dt="2019-09-19T12:33:21.227" v="86" actId="207"/>
        <pc:sldMkLst>
          <pc:docMk/>
          <pc:sldMk cId="2580640281" sldId="293"/>
        </pc:sldMkLst>
        <pc:spChg chg="mod">
          <ac:chgData name="Thor Christian Coward" userId="bc9d0e6f-c7ba-48d7-86a2-62dcef225d27" providerId="ADAL" clId="{B7036F07-107C-0343-A492-82A0D4B907D6}" dt="2019-09-19T12:33:21.227" v="86" actId="207"/>
          <ac:spMkLst>
            <pc:docMk/>
            <pc:sldMk cId="2580640281" sldId="293"/>
            <ac:spMk id="3" creationId="{07F04534-776E-E447-A1FB-9CFBE433E0C7}"/>
          </ac:spMkLst>
        </pc:spChg>
      </pc:sldChg>
      <pc:sldChg chg="modSp add">
        <pc:chgData name="Thor Christian Coward" userId="bc9d0e6f-c7ba-48d7-86a2-62dcef225d27" providerId="ADAL" clId="{B7036F07-107C-0343-A492-82A0D4B907D6}" dt="2019-09-19T12:34:32.740" v="207" actId="20577"/>
        <pc:sldMkLst>
          <pc:docMk/>
          <pc:sldMk cId="105815441" sldId="294"/>
        </pc:sldMkLst>
        <pc:spChg chg="mod">
          <ac:chgData name="Thor Christian Coward" userId="bc9d0e6f-c7ba-48d7-86a2-62dcef225d27" providerId="ADAL" clId="{B7036F07-107C-0343-A492-82A0D4B907D6}" dt="2019-09-19T12:33:51.209" v="88"/>
          <ac:spMkLst>
            <pc:docMk/>
            <pc:sldMk cId="105815441" sldId="294"/>
            <ac:spMk id="2" creationId="{169F534F-2A8F-324A-8031-BD131B379D2D}"/>
          </ac:spMkLst>
        </pc:spChg>
        <pc:spChg chg="mod">
          <ac:chgData name="Thor Christian Coward" userId="bc9d0e6f-c7ba-48d7-86a2-62dcef225d27" providerId="ADAL" clId="{B7036F07-107C-0343-A492-82A0D4B907D6}" dt="2019-09-19T12:34:32.740" v="207" actId="20577"/>
          <ac:spMkLst>
            <pc:docMk/>
            <pc:sldMk cId="105815441" sldId="294"/>
            <ac:spMk id="3" creationId="{280E0857-3A33-F048-9789-0F3972AACED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11T16:24:03.665" idx="1">
    <p:pos x="7152" y="1150"/>
    <p:text/>
    <p:extLst>
      <p:ext uri="{C676402C-5697-4E1C-873F-D02D1690AC5C}">
        <p15:threadingInfo xmlns:p15="http://schemas.microsoft.com/office/powerpoint/2012/main" timeZoneBias="-120"/>
      </p:ext>
    </p:extLst>
  </p:cm>
  <p:cm authorId="2" dt="2019-09-11T16:24:04.963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19.09.2019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Apple Symbols" panose="02000000000000000000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/>
              <a:t>IT 1 – Sandvika VGS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>
                <a:latin typeface="Apple SD Gothic Neo" panose="02000300000000000000" pitchFamily="2" charset="-127"/>
                <a:ea typeface="Apple SD Gothic Neo" panose="02000300000000000000" pitchFamily="2" charset="-127"/>
                <a:cs typeface="Calibri" panose="020F0502020204030204" pitchFamily="34" charset="0"/>
              </a:rPr>
              <a:t>4 Plassere </a:t>
            </a:r>
            <a:r>
              <a:rPr lang="nb-NO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Calibri" panose="020F0502020204030204" pitchFamily="34" charset="0"/>
              </a:rPr>
              <a:t>innhold på nettsiden</a:t>
            </a:r>
          </a:p>
          <a:p>
            <a:endParaRPr lang="nb-NO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303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:hover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/>
                        <a:t>Pilmarkøren</a:t>
                      </a:r>
                      <a:r>
                        <a:rPr lang="nb-NO" dirty="0"/>
                        <a:t> føres over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active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Klikk på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focus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Et element er i fokus – </a:t>
                      </a:r>
                      <a:r>
                        <a:rPr lang="nb-NO" dirty="0" err="1"/>
                        <a:t>feks</a:t>
                      </a:r>
                      <a:r>
                        <a:rPr lang="nb-NO" dirty="0"/>
                        <a:t>. når du trykker på et input-element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checked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En radioknapp eller </a:t>
                      </a:r>
                      <a:r>
                        <a:rPr lang="nb-NO" dirty="0" err="1"/>
                        <a:t>flervalgsboks</a:t>
                      </a:r>
                      <a:r>
                        <a:rPr lang="nb-NO" dirty="0"/>
                        <a:t> er valgt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(odd)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</a:t>
                      </a:r>
                      <a:r>
                        <a:rPr lang="nb-NO" dirty="0" err="1"/>
                        <a:t>even</a:t>
                      </a:r>
                      <a:r>
                        <a:rPr lang="nb-NO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(3n)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Velger annen hvert element (oddetall)</a:t>
                      </a:r>
                    </a:p>
                    <a:p>
                      <a:r>
                        <a:rPr lang="nb-NO" dirty="0"/>
                        <a:t>Velger annen hvert element (partall)</a:t>
                      </a:r>
                    </a:p>
                    <a:p>
                      <a:r>
                        <a:rPr lang="nb-NO" dirty="0"/>
                        <a:t>Velger hvert tredje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pseudoklasser (s. 57):</a:t>
            </a:r>
          </a:p>
        </p:txBody>
      </p:sp>
    </p:spTree>
    <p:extLst>
      <p:ext uri="{BB962C8B-B14F-4D97-AF65-F5344CB8AC3E}">
        <p14:creationId xmlns:p14="http://schemas.microsoft.com/office/powerpoint/2010/main" val="206780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18DBE05F-267B-9744-AFDA-E5A088ED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8804" y="1825625"/>
            <a:ext cx="5903196" cy="3891121"/>
          </a:xfr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ADA8AC7-BD50-4549-9A84-075B3D9259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87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HTML-dokumenter er bygd opp i en tre-struktur.</a:t>
            </a:r>
          </a:p>
          <a:p>
            <a:r>
              <a:rPr lang="nb-NO" b="0" dirty="0"/>
              <a:t>For å endre utseende på spesielle deler av nettsiden kan vi bruke kombinasjoner av selektorer.</a:t>
            </a:r>
          </a:p>
        </p:txBody>
      </p:sp>
    </p:spTree>
    <p:extLst>
      <p:ext uri="{BB962C8B-B14F-4D97-AF65-F5344CB8AC3E}">
        <p14:creationId xmlns:p14="http://schemas.microsoft.com/office/powerpoint/2010/main" val="394599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A35CADB-1C5D-9B4A-82A8-998977F6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66" y="1690688"/>
            <a:ext cx="4025900" cy="4762500"/>
          </a:xfrm>
          <a:prstGeom prst="rect">
            <a:avLst/>
          </a:prstGeom>
        </p:spPr>
      </p:pic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518529-58C1-734B-AD6C-6617E3CCE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7"/>
          <a:stretch/>
        </p:blipFill>
        <p:spPr>
          <a:xfrm>
            <a:off x="1221608" y="5052298"/>
            <a:ext cx="3872564" cy="9652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396D455-A1E4-1344-BBED-4028D91C8111}"/>
              </a:ext>
            </a:extLst>
          </p:cNvPr>
          <p:cNvSpPr/>
          <p:nvPr/>
        </p:nvSpPr>
        <p:spPr>
          <a:xfrm>
            <a:off x="9170910" y="5521619"/>
            <a:ext cx="2683239" cy="6060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564AC7C-6CA6-9342-9253-F65F5D77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Eksempel</a:t>
            </a:r>
          </a:p>
          <a:p>
            <a:pPr lvl="1"/>
            <a:r>
              <a:rPr lang="nb-NO" dirty="0"/>
              <a:t>Alle li-elementer inne i ul-elementer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9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Kombinasjoner av selektorer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3112DA0-8F56-1645-8072-6C9AB490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159" y="3834775"/>
            <a:ext cx="3409641" cy="1381802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E67357F-3018-8B45-B8E9-58BE8A4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2" y="1396631"/>
            <a:ext cx="7070256" cy="532203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F2D7DDC6-2B0D-934D-BB8F-9BC9B23383EA}"/>
              </a:ext>
            </a:extLst>
          </p:cNvPr>
          <p:cNvSpPr/>
          <p:nvPr/>
        </p:nvSpPr>
        <p:spPr>
          <a:xfrm>
            <a:off x="9140569" y="1964639"/>
            <a:ext cx="2578308" cy="989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Alle </a:t>
            </a:r>
            <a:r>
              <a:rPr lang="nb-NO" dirty="0" err="1"/>
              <a:t>img</a:t>
            </a:r>
            <a:r>
              <a:rPr lang="nb-NO" dirty="0"/>
              <a:t>-elementer som ligger inne i p-elementer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8CA755-CA21-9B4D-9FDA-E44AC5077970}"/>
              </a:ext>
            </a:extLst>
          </p:cNvPr>
          <p:cNvCxnSpPr>
            <a:cxnSpLocks/>
          </p:cNvCxnSpPr>
          <p:nvPr/>
        </p:nvCxnSpPr>
        <p:spPr>
          <a:xfrm flipH="1">
            <a:off x="9140569" y="2963313"/>
            <a:ext cx="961899" cy="74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7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2E300F-18FF-0249-B9E7-C9C9305A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78B9275F-37F0-EF45-A082-F5818CCE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55" y="1690688"/>
            <a:ext cx="3969045" cy="470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D70E77E9-76F9-6C42-B96E-EF0E7447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76245"/>
            <a:ext cx="5946626" cy="2305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984CEA9-7C47-0F43-9D3B-F5DC2A762D94}"/>
              </a:ext>
            </a:extLst>
          </p:cNvPr>
          <p:cNvCxnSpPr/>
          <p:nvPr/>
        </p:nvCxnSpPr>
        <p:spPr>
          <a:xfrm>
            <a:off x="1732547" y="3092117"/>
            <a:ext cx="16844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F8B53A39-9E15-F849-B9EB-0268D28E5C7B}"/>
              </a:ext>
            </a:extLst>
          </p:cNvPr>
          <p:cNvCxnSpPr>
            <a:cxnSpLocks/>
          </p:cNvCxnSpPr>
          <p:nvPr/>
        </p:nvCxnSpPr>
        <p:spPr>
          <a:xfrm>
            <a:off x="7948865" y="5759116"/>
            <a:ext cx="9063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9F30D773-22ED-F642-A020-D97CE6F5048E}"/>
              </a:ext>
            </a:extLst>
          </p:cNvPr>
          <p:cNvSpPr txBox="1"/>
          <p:nvPr/>
        </p:nvSpPr>
        <p:spPr>
          <a:xfrm>
            <a:off x="1443789" y="5257800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En klasse «</a:t>
            </a:r>
            <a:r>
              <a:rPr lang="nb-NO" dirty="0" err="1"/>
              <a:t>active</a:t>
            </a:r>
            <a:r>
              <a:rPr lang="nb-NO" dirty="0"/>
              <a:t>» settes på den siden som brukeren er inne på.</a:t>
            </a:r>
          </a:p>
        </p:txBody>
      </p:sp>
    </p:spTree>
    <p:extLst>
      <p:ext uri="{BB962C8B-B14F-4D97-AF65-F5344CB8AC3E}">
        <p14:creationId xmlns:p14="http://schemas.microsoft.com/office/powerpoint/2010/main" val="329796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D0B6583F-7B0B-844E-BD33-2165E9A532D9}"/>
              </a:ext>
            </a:extLst>
          </p:cNvPr>
          <p:cNvSpPr/>
          <p:nvPr/>
        </p:nvSpPr>
        <p:spPr>
          <a:xfrm>
            <a:off x="2519946" y="4836209"/>
            <a:ext cx="7152107" cy="1962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DD9E2C8-D74B-1443-8194-D66DF3455A4A}"/>
              </a:ext>
            </a:extLst>
          </p:cNvPr>
          <p:cNvSpPr/>
          <p:nvPr/>
        </p:nvSpPr>
        <p:spPr>
          <a:xfrm>
            <a:off x="2076115" y="1690688"/>
            <a:ext cx="7988969" cy="2881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C96A6B0-C006-8541-972D-D03C88DE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lager en navigasjonsbar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C4BC191-FFA7-A046-9E50-52B365E1F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796715"/>
            <a:ext cx="5638800" cy="1524000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A1EB37-5ECD-F848-9D64-A2B0A8B8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9" y="5351880"/>
            <a:ext cx="5588000" cy="13335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6BD5C69-6511-5445-8F1C-7BCD1E264287}"/>
              </a:ext>
            </a:extLst>
          </p:cNvPr>
          <p:cNvSpPr txBox="1"/>
          <p:nvPr/>
        </p:nvSpPr>
        <p:spPr>
          <a:xfrm>
            <a:off x="3657599" y="3584924"/>
            <a:ext cx="45599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Pseudoklassen :hover settes på lenkene slik at fargen på den lenken musen er over endres.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F37DAE9-045C-CF4E-9D19-3B28156B439D}"/>
              </a:ext>
            </a:extLst>
          </p:cNvPr>
          <p:cNvSpPr txBox="1"/>
          <p:nvPr/>
        </p:nvSpPr>
        <p:spPr>
          <a:xfrm>
            <a:off x="3816014" y="4915609"/>
            <a:ext cx="45599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Bonus: dobbel pseudoklasse</a:t>
            </a:r>
          </a:p>
        </p:txBody>
      </p:sp>
    </p:spTree>
    <p:extLst>
      <p:ext uri="{BB962C8B-B14F-4D97-AF65-F5344CB8AC3E}">
        <p14:creationId xmlns:p14="http://schemas.microsoft.com/office/powerpoint/2010/main" val="105019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782611-13D3-704D-96BC-AB46A09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F04534-776E-E447-A1FB-9CFBE433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CSS-selektorer</a:t>
            </a:r>
          </a:p>
          <a:p>
            <a:pPr marL="914400" lvl="1" indent="-45720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Plassere innhold på nettsiden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Oppgave: solsystemet</a:t>
            </a:r>
          </a:p>
        </p:txBody>
      </p:sp>
    </p:spTree>
    <p:extLst>
      <p:ext uri="{BB962C8B-B14F-4D97-AF65-F5344CB8AC3E}">
        <p14:creationId xmlns:p14="http://schemas.microsoft.com/office/powerpoint/2010/main" val="258064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8F225B-311A-9747-8967-81DD9721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E534C9-F13E-8746-85DF-AA885C69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Plassere innhold på nettsiden</a:t>
            </a:r>
          </a:p>
          <a:p>
            <a:pPr lvl="1"/>
            <a:r>
              <a:rPr lang="nb-NO" dirty="0"/>
              <a:t>CSS-egenskapen </a:t>
            </a:r>
            <a:r>
              <a:rPr lang="nb-NO" u="sng" dirty="0"/>
              <a:t>display</a:t>
            </a:r>
          </a:p>
          <a:p>
            <a:pPr lvl="1"/>
            <a:r>
              <a:rPr lang="nb-NO" dirty="0"/>
              <a:t>Normal </a:t>
            </a:r>
            <a:r>
              <a:rPr lang="nb-NO" dirty="0" err="1"/>
              <a:t>flow</a:t>
            </a:r>
            <a:endParaRPr lang="nb-NO" u="sng" dirty="0"/>
          </a:p>
          <a:p>
            <a:pPr lvl="1"/>
            <a:r>
              <a:rPr lang="nb-NO" dirty="0" err="1"/>
              <a:t>Flexbox</a:t>
            </a:r>
            <a:endParaRPr lang="nb-NO" dirty="0"/>
          </a:p>
          <a:p>
            <a:pPr lvl="1"/>
            <a:r>
              <a:rPr lang="nb-NO" dirty="0"/>
              <a:t>Grid</a:t>
            </a:r>
          </a:p>
          <a:p>
            <a:pPr lvl="1"/>
            <a:r>
              <a:rPr lang="nb-NO" dirty="0"/>
              <a:t>Floats</a:t>
            </a:r>
          </a:p>
        </p:txBody>
      </p:sp>
    </p:spTree>
    <p:extLst>
      <p:ext uri="{BB962C8B-B14F-4D97-AF65-F5344CB8AC3E}">
        <p14:creationId xmlns:p14="http://schemas.microsoft.com/office/powerpoint/2010/main" val="288941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9F534F-2A8F-324A-8031-BD131B37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E0857-3A33-F048-9789-0F3972A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Bestemmer hvordan elementer skal legge seg på nettsiden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581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782611-13D3-704D-96BC-AB46A09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F04534-776E-E447-A1FB-9CFBE433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CSS-selektorer</a:t>
            </a:r>
          </a:p>
          <a:p>
            <a:pPr marL="914400" lvl="1" indent="-45720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Plassere innhold på nettsiden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Oppgave: solsystemet</a:t>
            </a:r>
          </a:p>
        </p:txBody>
      </p:sp>
    </p:spTree>
    <p:extLst>
      <p:ext uri="{BB962C8B-B14F-4D97-AF65-F5344CB8AC3E}">
        <p14:creationId xmlns:p14="http://schemas.microsoft.com/office/powerpoint/2010/main" val="77463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6B3112-0F19-4C49-BBE3-85A57F84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 </a:t>
            </a:r>
            <a:r>
              <a:rPr lang="nb-NO" dirty="0" err="1"/>
              <a:t>flow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144B3B-D68D-A04F-8441-F7550C4E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Normal </a:t>
            </a:r>
            <a:r>
              <a:rPr lang="nb-NO" b="1" dirty="0" err="1"/>
              <a:t>flow</a:t>
            </a:r>
            <a:r>
              <a:rPr lang="nb-NO" dirty="0"/>
              <a:t> er måten elementer legger seg på nettsiden når vi ikke har lagt til CSS for å endre plassering på nettsiden.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25D2BAC-363D-A746-A8EC-5441E56E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67" y="3802063"/>
            <a:ext cx="226060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8783485B-DE1E-434F-AD3D-C64C1AC0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86" y="3153855"/>
            <a:ext cx="3924300" cy="295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07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DBFAF1-6D38-E34B-8C7B-EE739058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 </a:t>
            </a:r>
            <a:r>
              <a:rPr lang="nb-NO" dirty="0" err="1"/>
              <a:t>flow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1D159-E9E3-3146-86B4-A60449B3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nb-NO" dirty="0"/>
              <a:t>I normal </a:t>
            </a:r>
            <a:r>
              <a:rPr lang="nb-NO" dirty="0" err="1"/>
              <a:t>flow</a:t>
            </a:r>
            <a:r>
              <a:rPr lang="nb-NO" dirty="0"/>
              <a:t> legger noen elementer seg på en ny linje, disse kalles for «</a:t>
            </a:r>
            <a:r>
              <a:rPr lang="nb-NO" b="1" dirty="0"/>
              <a:t>block-elementer</a:t>
            </a:r>
            <a:r>
              <a:rPr lang="nb-NO" dirty="0"/>
              <a:t>» </a:t>
            </a:r>
          </a:p>
          <a:p>
            <a:pPr marL="800100" lvl="1" indent="-342900"/>
            <a:r>
              <a:rPr lang="nb-NO" dirty="0"/>
              <a:t>F.eks.: </a:t>
            </a:r>
            <a:r>
              <a:rPr lang="nb-NO" dirty="0" err="1"/>
              <a:t>headere</a:t>
            </a:r>
            <a:r>
              <a:rPr lang="nb-NO" dirty="0"/>
              <a:t>, paragrafer og lister</a:t>
            </a:r>
          </a:p>
          <a:p>
            <a:pPr marL="342900" indent="-342900"/>
            <a:endParaRPr lang="nb-NO" dirty="0"/>
          </a:p>
          <a:p>
            <a:pPr marL="342900" indent="-342900"/>
            <a:r>
              <a:rPr lang="nb-NO" dirty="0"/>
              <a:t>Andre elementer legger seg på samme linje, og kalles for </a:t>
            </a:r>
            <a:r>
              <a:rPr lang="nb-NO" b="1" dirty="0"/>
              <a:t>«</a:t>
            </a:r>
            <a:r>
              <a:rPr lang="nb-NO" b="1" dirty="0" err="1"/>
              <a:t>inline</a:t>
            </a:r>
            <a:r>
              <a:rPr lang="nb-NO" b="1" dirty="0"/>
              <a:t>-elementer».</a:t>
            </a:r>
          </a:p>
          <a:p>
            <a:pPr marL="800100" lvl="1" indent="-342900"/>
            <a:r>
              <a:rPr lang="nb-NO" dirty="0"/>
              <a:t>F.eks. lenker og bilder</a:t>
            </a:r>
          </a:p>
        </p:txBody>
      </p:sp>
    </p:spTree>
    <p:extLst>
      <p:ext uri="{BB962C8B-B14F-4D97-AF65-F5344CB8AC3E}">
        <p14:creationId xmlns:p14="http://schemas.microsoft.com/office/powerpoint/2010/main" val="192131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F0EEBD-B0F5-E741-9D72-201B2986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CDBBF88-07A0-4948-AD9F-CF1F3ABE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Brukes til å endre plasseringen til elementer på nettsiden</a:t>
            </a:r>
          </a:p>
          <a:p>
            <a:endParaRPr lang="nb-NO" dirty="0"/>
          </a:p>
          <a:p>
            <a:r>
              <a:rPr lang="nb-NO" dirty="0"/>
              <a:t>Eks:</a:t>
            </a:r>
          </a:p>
          <a:p>
            <a:pPr lvl="1"/>
            <a:r>
              <a:rPr lang="nb-NO" dirty="0"/>
              <a:t>I normal </a:t>
            </a:r>
            <a:r>
              <a:rPr lang="nb-NO" dirty="0" err="1"/>
              <a:t>flow</a:t>
            </a:r>
            <a:r>
              <a:rPr lang="nb-NO" dirty="0"/>
              <a:t> (uten endringer) er bilder «</a:t>
            </a:r>
            <a:r>
              <a:rPr lang="nb-NO" dirty="0" err="1"/>
              <a:t>inline</a:t>
            </a:r>
            <a:r>
              <a:rPr lang="nb-NO" dirty="0"/>
              <a:t>-elementer» dvs. at de ligger ved siden av hverandre på samme linje.</a:t>
            </a:r>
          </a:p>
          <a:p>
            <a:pPr lvl="1"/>
            <a:r>
              <a:rPr lang="nb-NO" dirty="0"/>
              <a:t> Prøv å endre bildene til «block-elementer».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5DDA08F-4BF3-A040-83BF-1DA8240E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15599"/>
            <a:ext cx="3048000" cy="120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32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80A495-A63D-4540-AB9B-F657D6BC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Det finnes veldig mange forskjellige display-egenskaper for å endre posisjonen til HTML-elementer</a:t>
            </a:r>
          </a:p>
          <a:p>
            <a:endParaRPr lang="nb-NO" dirty="0"/>
          </a:p>
        </p:txBody>
      </p:sp>
      <p:pic>
        <p:nvPicPr>
          <p:cNvPr id="6" name="Bilde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749BA65B-C5DF-9A4C-BBDC-E43FE9FA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19" y="2755674"/>
            <a:ext cx="5628959" cy="365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60C4CE75-3AC9-AB40-8C7C-AE50EA1A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CSS-egenskapen </a:t>
            </a:r>
            <a:r>
              <a:rPr lang="nb-NO" u="sng" dirty="0"/>
              <a:t>display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D4617573-1EA8-984F-9A91-7FF23C2AF639}"/>
              </a:ext>
            </a:extLst>
          </p:cNvPr>
          <p:cNvSpPr txBox="1"/>
          <p:nvPr/>
        </p:nvSpPr>
        <p:spPr>
          <a:xfrm>
            <a:off x="3371087" y="6488668"/>
            <a:ext cx="54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3"/>
              </a:rPr>
              <a:t>https://www.w3schools.com/cssref/pr_class_display.asp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099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568C0C5-93B0-0842-9A28-CDB019B8F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41"/>
            <a:ext cx="10515600" cy="4351338"/>
          </a:xfrm>
        </p:spPr>
        <p:txBody>
          <a:bodyPr>
            <a:normAutofit/>
          </a:bodyPr>
          <a:lstStyle/>
          <a:p>
            <a:r>
              <a:rPr lang="nb-NO" sz="2000" dirty="0"/>
              <a:t>Anta jeg ønsker å posisjonere følgende </a:t>
            </a:r>
            <a:r>
              <a:rPr lang="nb-NO" sz="2000" dirty="0" err="1"/>
              <a:t>section</a:t>
            </a:r>
            <a:r>
              <a:rPr lang="nb-NO" sz="2000" dirty="0"/>
              <a:t>-elementer sidelengs: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r>
              <a:rPr lang="nb-NO" sz="2000" dirty="0"/>
              <a:t>Dette er «block-elementer» som legger seg under hverandre på hver sin linje</a:t>
            </a:r>
          </a:p>
          <a:p>
            <a:r>
              <a:rPr lang="nb-NO" sz="2000" dirty="0"/>
              <a:t>Vi kan gjøre de om til </a:t>
            </a:r>
            <a:r>
              <a:rPr lang="nb-NO" sz="2000" b="1" dirty="0" err="1"/>
              <a:t>inline-block</a:t>
            </a:r>
            <a:r>
              <a:rPr lang="nb-NO" sz="2000" b="1" dirty="0"/>
              <a:t>*</a:t>
            </a:r>
            <a:r>
              <a:rPr lang="nb-NO" sz="2000" dirty="0"/>
              <a:t>, og sette passende margin for å plassere de pent sidelengs men i lengden blir dette tungvint, derfor bruker vi ikke så ofte «</a:t>
            </a:r>
            <a:r>
              <a:rPr lang="nb-NO" sz="2000" dirty="0" err="1"/>
              <a:t>inline</a:t>
            </a:r>
            <a:r>
              <a:rPr lang="nb-NO" sz="2000" dirty="0"/>
              <a:t>-elementer».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E145FAD-EEF9-E340-8875-14F973C3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F7541AC-94ED-C94D-9576-DB4C690F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4992624"/>
            <a:ext cx="2758557" cy="177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932153D-01F8-6A47-B349-D1684B58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4" y="2491349"/>
            <a:ext cx="5860288" cy="1167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66AC8-66BE-A041-8BF6-8EE6C1073B1D}"/>
              </a:ext>
            </a:extLst>
          </p:cNvPr>
          <p:cNvSpPr txBox="1"/>
          <p:nvPr/>
        </p:nvSpPr>
        <p:spPr>
          <a:xfrm>
            <a:off x="268790" y="2890400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HTML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08DAD61-7C5B-3947-9879-7C2E8EDF4E0C}"/>
              </a:ext>
            </a:extLst>
          </p:cNvPr>
          <p:cNvSpPr txBox="1"/>
          <p:nvPr/>
        </p:nvSpPr>
        <p:spPr>
          <a:xfrm>
            <a:off x="268790" y="5692967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CSS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1C12A36-6A37-304E-98C7-52947E06E600}"/>
              </a:ext>
            </a:extLst>
          </p:cNvPr>
          <p:cNvSpPr/>
          <p:nvPr/>
        </p:nvSpPr>
        <p:spPr>
          <a:xfrm>
            <a:off x="1271016" y="6318504"/>
            <a:ext cx="2020824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9BE96A4-4D85-0943-90B8-5D24C1B4EE0A}"/>
              </a:ext>
            </a:extLst>
          </p:cNvPr>
          <p:cNvSpPr/>
          <p:nvPr/>
        </p:nvSpPr>
        <p:spPr>
          <a:xfrm>
            <a:off x="7507224" y="5897880"/>
            <a:ext cx="4014216" cy="8647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nb-NO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inline-block</a:t>
            </a:r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 «</a:t>
            </a:r>
            <a:r>
              <a:rPr lang="nb-NO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</a:t>
            </a:r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-elementer» som har alle egenskapene til «block-elementer» bortsett fra ny linje.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847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FD5615-2C8B-114B-9CF6-7AB21C85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5C540A-D9CF-564E-BE36-5AF72FAE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r>
              <a:rPr lang="nb-NO" dirty="0"/>
              <a:t> brukes til en-dimensjonal posisjonering</a:t>
            </a:r>
          </a:p>
          <a:p>
            <a:pPr lvl="1"/>
            <a:r>
              <a:rPr lang="nb-NO" dirty="0" err="1"/>
              <a:t>Flexbox</a:t>
            </a:r>
            <a:r>
              <a:rPr lang="nb-NO" dirty="0"/>
              <a:t> er mer fleksibel enn </a:t>
            </a:r>
            <a:r>
              <a:rPr lang="nb-NO" dirty="0" err="1"/>
              <a:t>inline</a:t>
            </a:r>
            <a:r>
              <a:rPr lang="nb-NO" dirty="0"/>
              <a:t>, med flere posisjoneringsegenskaper.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1787FCB-C6C1-1F41-9032-BDFA3FBC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429000"/>
            <a:ext cx="7729728" cy="325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5080D74E-8082-A048-BD1C-DF041870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" y="4381061"/>
            <a:ext cx="7144512" cy="49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57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FD5615-2C8B-114B-9CF6-7AB21C85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5C540A-D9CF-564E-BE36-5AF72FAE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Flexbox</a:t>
            </a:r>
            <a:r>
              <a:rPr lang="nb-NO" dirty="0"/>
              <a:t> ligger rundt innholdet som skal posisjoneres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Flex</a:t>
            </a:r>
            <a:r>
              <a:rPr lang="nb-NO" dirty="0"/>
              <a:t> settes på et element i CSS ved </a:t>
            </a:r>
            <a:r>
              <a:rPr lang="nb-NO" b="1" dirty="0"/>
              <a:t>display: </a:t>
            </a:r>
            <a:r>
              <a:rPr lang="nb-NO" b="1" dirty="0" err="1"/>
              <a:t>flex</a:t>
            </a:r>
            <a:r>
              <a:rPr lang="nb-NO" b="1" dirty="0"/>
              <a:t>;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EB1E74C-9D2D-D14C-BD3D-71D7330D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87600"/>
            <a:ext cx="6477000" cy="208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FFD1C96-A0B2-A94D-BFBA-ECF9295A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5341938"/>
            <a:ext cx="2844800" cy="139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24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E0E6AD9A-BC00-ED44-BC9B-7FE0C6D13E66}"/>
              </a:ext>
            </a:extLst>
          </p:cNvPr>
          <p:cNvSpPr/>
          <p:nvPr/>
        </p:nvSpPr>
        <p:spPr>
          <a:xfrm>
            <a:off x="1133856" y="1764792"/>
            <a:ext cx="9564624" cy="1508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380CF68-4D21-AF4F-9FB8-1697BA128E85}"/>
              </a:ext>
            </a:extLst>
          </p:cNvPr>
          <p:cNvSpPr/>
          <p:nvPr/>
        </p:nvSpPr>
        <p:spPr>
          <a:xfrm>
            <a:off x="1133856" y="3516262"/>
            <a:ext cx="9564624" cy="2418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1F03EDC-59CC-41C2-9CB8-6A42C8CA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24"/>
            <a:ext cx="10515600" cy="5157851"/>
          </a:xfrm>
        </p:spPr>
        <p:txBody>
          <a:bodyPr>
            <a:normAutofit fontScale="55000" lnSpcReduction="20000"/>
          </a:bodyPr>
          <a:lstStyle/>
          <a:p>
            <a:r>
              <a:rPr lang="nb-NO" sz="4400" dirty="0"/>
              <a:t>Vi har nå masse egenskaper til posisjonering:</a:t>
            </a:r>
          </a:p>
          <a:p>
            <a:pPr marL="457200" lvl="1" indent="0">
              <a:buNone/>
            </a:pPr>
            <a:endParaRPr lang="nb-NO" dirty="0"/>
          </a:p>
          <a:p>
            <a:pPr marL="457200" lvl="1" indent="0">
              <a:buNone/>
            </a:pPr>
            <a:r>
              <a:rPr lang="nb-NO" sz="3100" dirty="0" err="1"/>
              <a:t>flex-direction</a:t>
            </a:r>
            <a:r>
              <a:rPr lang="nb-NO" sz="3100" dirty="0"/>
              <a:t> brukes til å sette retningen på elementene.</a:t>
            </a:r>
          </a:p>
          <a:p>
            <a:endParaRPr lang="nb-NO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1800" dirty="0"/>
              <a:t>	+ </a:t>
            </a:r>
            <a:r>
              <a:rPr lang="nb-NO" sz="1800" dirty="0" err="1"/>
              <a:t>flex-direction</a:t>
            </a:r>
            <a:r>
              <a:rPr lang="nb-NO" sz="1800" dirty="0"/>
              <a:t>: </a:t>
            </a:r>
            <a:r>
              <a:rPr lang="nb-NO" sz="1800" dirty="0" err="1"/>
              <a:t>row-reverse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r>
              <a:rPr lang="nb-NO" sz="1800" dirty="0"/>
              <a:t>           </a:t>
            </a:r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3300" dirty="0"/>
              <a:t>        </a:t>
            </a:r>
            <a:r>
              <a:rPr lang="nb-NO" sz="3300" dirty="0" err="1"/>
              <a:t>justify-content</a:t>
            </a:r>
            <a:r>
              <a:rPr lang="nb-NO" sz="3300" dirty="0"/>
              <a:t> brukes til å sette plassere elementene inne i </a:t>
            </a:r>
            <a:r>
              <a:rPr lang="nb-NO" sz="3300" dirty="0" err="1"/>
              <a:t>flexboksen</a:t>
            </a:r>
            <a:endParaRPr lang="nb-NO" sz="3300" dirty="0"/>
          </a:p>
          <a:p>
            <a:pPr marL="0" indent="0">
              <a:buNone/>
            </a:pPr>
            <a:endParaRPr lang="nb-NO" sz="33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1800" dirty="0"/>
              <a:t>	</a:t>
            </a:r>
          </a:p>
          <a:p>
            <a:pPr marL="0" indent="0">
              <a:buNone/>
            </a:pPr>
            <a:r>
              <a:rPr lang="nb-NO" sz="1800" dirty="0"/>
              <a:t>	+ 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flex</a:t>
            </a:r>
            <a:r>
              <a:rPr lang="nb-NO" sz="1800" dirty="0"/>
              <a:t>-end, </a:t>
            </a:r>
          </a:p>
          <a:p>
            <a:pPr marL="0" indent="0">
              <a:buNone/>
            </a:pPr>
            <a:r>
              <a:rPr lang="nb-NO" sz="1800" dirty="0"/>
              <a:t>	+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space-around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r>
              <a:rPr lang="nb-NO" sz="1800" dirty="0"/>
              <a:t>	+</a:t>
            </a:r>
            <a:r>
              <a:rPr lang="nb-NO" sz="1800" dirty="0" err="1"/>
              <a:t>justify-content</a:t>
            </a:r>
            <a:r>
              <a:rPr lang="nb-NO" sz="1800" dirty="0"/>
              <a:t>: </a:t>
            </a:r>
            <a:r>
              <a:rPr lang="nb-NO" sz="1800" dirty="0" err="1"/>
              <a:t>space-evenly</a:t>
            </a:r>
            <a:r>
              <a:rPr lang="nb-NO" sz="1800" dirty="0"/>
              <a:t>;</a:t>
            </a:r>
          </a:p>
          <a:p>
            <a:pPr marL="0" indent="0">
              <a:buNone/>
            </a:pPr>
            <a:endParaRPr lang="nb-NO" sz="1800" dirty="0"/>
          </a:p>
          <a:p>
            <a:r>
              <a:rPr lang="nb-NO" dirty="0"/>
              <a:t>Det finnes mange flere egenskaper, sjekk internett! (men husk av vi foretrekker grid når vi plasserer i to dimensjoner)</a:t>
            </a:r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C63E7B-F512-49F4-A6BE-55725A5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467"/>
          </a:xfrm>
        </p:spPr>
        <p:txBody>
          <a:bodyPr/>
          <a:lstStyle/>
          <a:p>
            <a:r>
              <a:rPr lang="nb-NO" dirty="0" err="1"/>
              <a:t>Flexbox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5C6644-BD68-4965-A968-71B39327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50" y="2139561"/>
            <a:ext cx="2600325" cy="8001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C2AC028A-B725-45F2-A2F1-84A3F78E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38" y="2135243"/>
            <a:ext cx="2977972" cy="86677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65911A-8141-4257-A0A5-FFBB3112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2" y="2141665"/>
            <a:ext cx="2514600" cy="8763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D939358-285E-4E50-B5A2-0AB0206B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550" y="4036510"/>
            <a:ext cx="2600325" cy="10668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57BB06D-BB2A-44B3-8399-0BF149012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938" y="4036510"/>
            <a:ext cx="2977972" cy="10668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8023E0C-925B-4854-985D-4D26DD24C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972" y="4036510"/>
            <a:ext cx="3057525" cy="1104900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9842BB62-6164-6E4B-8B33-9072B5FB65B1}"/>
              </a:ext>
            </a:extLst>
          </p:cNvPr>
          <p:cNvSpPr txBox="1"/>
          <p:nvPr/>
        </p:nvSpPr>
        <p:spPr>
          <a:xfrm>
            <a:off x="3671315" y="6488668"/>
            <a:ext cx="484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8"/>
              </a:rPr>
              <a:t>https://www.w3schools.com/css/css3_flexbox.asp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561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0604A3-A2D2-A141-9DB3-BC1AEACE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6740B3-E894-C648-8804-6EBA611E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 brukes til to-dimensjonal posisjonering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B946E7E-94D7-1545-8550-BA3B7906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10" y="2506662"/>
            <a:ext cx="4029979" cy="4096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36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DF2CEF-A0F2-7843-916B-5B188CD9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8018E518-8A18-764B-BD7C-828028061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Grid-elementet ligger rundt innholdet som skal posisjoneres</a:t>
            </a:r>
          </a:p>
          <a:p>
            <a:pPr lvl="1"/>
            <a:endParaRPr lang="nb-NO" dirty="0"/>
          </a:p>
        </p:txBody>
      </p: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94EBF367-B004-584D-8F9F-AC26135E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488126"/>
            <a:ext cx="3695954" cy="2068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A397DB9C-FD61-1640-9D4A-1AEB4D6E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4959372"/>
            <a:ext cx="3162300" cy="176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A65C1CE1-5CAB-A349-9E1D-2750ABCF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72" y="3037877"/>
            <a:ext cx="3553460" cy="78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kstSylinder 16">
            <a:extLst>
              <a:ext uri="{FF2B5EF4-FFF2-40B4-BE49-F238E27FC236}">
                <a16:creationId xmlns:a16="http://schemas.microsoft.com/office/drawing/2014/main" id="{8EEEA6AB-0CC3-2548-AAAA-C9DFC93900E9}"/>
              </a:ext>
            </a:extLst>
          </p:cNvPr>
          <p:cNvSpPr txBox="1"/>
          <p:nvPr/>
        </p:nvSpPr>
        <p:spPr>
          <a:xfrm>
            <a:off x="1269365" y="3246266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HTML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90763ED9-9B97-5D43-B5FF-8C5933EA30B7}"/>
              </a:ext>
            </a:extLst>
          </p:cNvPr>
          <p:cNvSpPr txBox="1"/>
          <p:nvPr/>
        </p:nvSpPr>
        <p:spPr>
          <a:xfrm>
            <a:off x="6589014" y="3244334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80323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A0B6C03-4E4E-3D4A-A78D-6A73D9B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C6D15B-243E-094D-8BD5-C3900A138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CSS-selektorer</a:t>
            </a:r>
          </a:p>
          <a:p>
            <a:pPr lvl="1"/>
            <a:r>
              <a:rPr lang="nb-NO" dirty="0"/>
              <a:t>Id</a:t>
            </a:r>
          </a:p>
          <a:p>
            <a:pPr lvl="1"/>
            <a:r>
              <a:rPr lang="nb-NO" dirty="0"/>
              <a:t>Class</a:t>
            </a:r>
          </a:p>
          <a:p>
            <a:pPr lvl="1"/>
            <a:r>
              <a:rPr lang="nb-NO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r>
              <a:rPr lang="nb-NO" dirty="0"/>
              <a:t>Kombinasjoner av selektorer</a:t>
            </a:r>
          </a:p>
        </p:txBody>
      </p:sp>
    </p:spTree>
    <p:extLst>
      <p:ext uri="{BB962C8B-B14F-4D97-AF65-F5344CB8AC3E}">
        <p14:creationId xmlns:p14="http://schemas.microsoft.com/office/powerpoint/2010/main" val="3264727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>
            <a:extLst>
              <a:ext uri="{FF2B5EF4-FFF2-40B4-BE49-F238E27FC236}">
                <a16:creationId xmlns:a16="http://schemas.microsoft.com/office/drawing/2014/main" id="{16D5A70E-C332-A44C-946F-14E5B779C963}"/>
              </a:ext>
            </a:extLst>
          </p:cNvPr>
          <p:cNvSpPr/>
          <p:nvPr/>
        </p:nvSpPr>
        <p:spPr>
          <a:xfrm>
            <a:off x="2002536" y="4079207"/>
            <a:ext cx="8174736" cy="1316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544DD7E-409A-7C42-B5D1-8A174D460987}"/>
              </a:ext>
            </a:extLst>
          </p:cNvPr>
          <p:cNvSpPr/>
          <p:nvPr/>
        </p:nvSpPr>
        <p:spPr>
          <a:xfrm>
            <a:off x="2002536" y="2688336"/>
            <a:ext cx="8174736" cy="1261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C6C276B-8ED9-8B4B-96C5-FB5235EC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A70B43FE-0B63-6849-82A1-20F21E46A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grid-</a:t>
            </a:r>
            <a:r>
              <a:rPr lang="nb-NO" dirty="0" err="1"/>
              <a:t>template</a:t>
            </a:r>
            <a:r>
              <a:rPr lang="nb-NO" dirty="0"/>
              <a:t>-</a:t>
            </a:r>
            <a:r>
              <a:rPr lang="nb-NO" dirty="0" err="1"/>
              <a:t>columns</a:t>
            </a:r>
            <a:r>
              <a:rPr lang="nb-NO" dirty="0"/>
              <a:t> bestemmer hvor mange elementer som skal være i bredden og størrelsen på disse.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990C34D-E235-2348-B8E2-7F013E6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810002"/>
            <a:ext cx="7086600" cy="4699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6ABCDA87-45DB-D241-BA01-FF6F329A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149821"/>
            <a:ext cx="8001000" cy="45720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E7F06B7-2095-9F4F-9C1F-B8B1D8674D27}"/>
              </a:ext>
            </a:extLst>
          </p:cNvPr>
          <p:cNvSpPr txBox="1"/>
          <p:nvPr/>
        </p:nvSpPr>
        <p:spPr>
          <a:xfrm>
            <a:off x="2176272" y="3401568"/>
            <a:ext cx="666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tre elementer på 100px ved siden av hverandre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4F91DBB-EDAF-1747-98BD-FB6922C1FFE3}"/>
              </a:ext>
            </a:extLst>
          </p:cNvPr>
          <p:cNvSpPr txBox="1"/>
          <p:nvPr/>
        </p:nvSpPr>
        <p:spPr>
          <a:xfrm>
            <a:off x="2176272" y="4749498"/>
            <a:ext cx="666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fire elementer ved siden av hverandre, hvor element nummer tre er 400px mens de andre er 100px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B82410C2-6A96-7546-9C8D-0A2C4E94605A}"/>
              </a:ext>
            </a:extLst>
          </p:cNvPr>
          <p:cNvSpPr/>
          <p:nvPr/>
        </p:nvSpPr>
        <p:spPr>
          <a:xfrm>
            <a:off x="2002536" y="5466442"/>
            <a:ext cx="8174736" cy="1316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D98327C3-B171-4944-A43B-875F9F69F9CE}"/>
              </a:ext>
            </a:extLst>
          </p:cNvPr>
          <p:cNvSpPr txBox="1"/>
          <p:nvPr/>
        </p:nvSpPr>
        <p:spPr>
          <a:xfrm>
            <a:off x="2176272" y="6136733"/>
            <a:ext cx="792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Gir tre elementer ved siden av hverandre, hvor det første elementet tar opp én del, det andre to deler og det tredje tre deler. (fr = </a:t>
            </a:r>
            <a:r>
              <a:rPr lang="nb-NO" dirty="0" err="1"/>
              <a:t>fraction</a:t>
            </a:r>
            <a:r>
              <a:rPr lang="nb-NO" dirty="0"/>
              <a:t>)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299E8885-4026-8644-9C60-9E6008B4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72" y="5650165"/>
            <a:ext cx="6019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9D3519-1458-394A-A6CF-E9780A37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275DDA-D300-E342-A07C-7048769E8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Tips:</a:t>
            </a:r>
          </a:p>
          <a:p>
            <a:pPr lvl="1"/>
            <a:r>
              <a:rPr lang="nb-NO" dirty="0"/>
              <a:t>Grid-gap gir margin mellom elementene i en grid. Eks: grid-gap: 10px;</a:t>
            </a:r>
          </a:p>
        </p:txBody>
      </p:sp>
    </p:spTree>
    <p:extLst>
      <p:ext uri="{BB962C8B-B14F-4D97-AF65-F5344CB8AC3E}">
        <p14:creationId xmlns:p14="http://schemas.microsoft.com/office/powerpoint/2010/main" val="269473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A51E5A-BC89-284C-9F26-CF6EBD4A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 - solsystemet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0EB1EE-F9CD-984B-B600-AFA66653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0" dirty="0"/>
              <a:t>Du skal lage et nettsted om solsystemet</a:t>
            </a:r>
          </a:p>
          <a:p>
            <a:pPr lvl="1"/>
            <a:r>
              <a:rPr lang="nb-NO" sz="2000" b="0" dirty="0"/>
              <a:t>Nettstedet skal ha minst tre sider.</a:t>
            </a:r>
          </a:p>
          <a:p>
            <a:pPr lvl="1"/>
            <a:r>
              <a:rPr lang="nb-NO" sz="2000" b="0" dirty="0"/>
              <a:t>Lag en side som presenterer planetene i en grid.</a:t>
            </a:r>
          </a:p>
          <a:p>
            <a:pPr lvl="1"/>
            <a:r>
              <a:rPr lang="nb-NO" sz="2000" dirty="0"/>
              <a:t>Lag en navigasjonsbar som lenker mellom sidene</a:t>
            </a:r>
          </a:p>
          <a:p>
            <a:pPr lvl="1"/>
            <a:r>
              <a:rPr lang="nb-NO" sz="2000" b="0" dirty="0"/>
              <a:t>Bilder av planetene ligger i mappen «bilder»</a:t>
            </a:r>
          </a:p>
          <a:p>
            <a:pPr marL="0" indent="0">
              <a:buNone/>
            </a:pPr>
            <a:endParaRPr lang="nb-NO" sz="2400" b="0" dirty="0"/>
          </a:p>
        </p:txBody>
      </p:sp>
    </p:spTree>
    <p:extLst>
      <p:ext uri="{BB962C8B-B14F-4D97-AF65-F5344CB8AC3E}">
        <p14:creationId xmlns:p14="http://schemas.microsoft.com/office/powerpoint/2010/main" val="24887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BEFB5-B4AE-7246-97C3-18DD34C8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050CA-C747-6D4B-A466-90DFEB7D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En selektor brukes i CSS til å velge HTML-element(er)</a:t>
            </a:r>
          </a:p>
          <a:p>
            <a:endParaRPr lang="nb-NO" b="0" dirty="0"/>
          </a:p>
          <a:p>
            <a:r>
              <a:rPr lang="nb-NO" b="0" dirty="0"/>
              <a:t>Typer selektorer er:</a:t>
            </a:r>
          </a:p>
          <a:p>
            <a:pPr lvl="1"/>
            <a:r>
              <a:rPr lang="nb-NO" dirty="0"/>
              <a:t>HTML-tag</a:t>
            </a:r>
          </a:p>
          <a:p>
            <a:pPr lvl="1"/>
            <a:r>
              <a:rPr lang="nb-NO" b="0" dirty="0"/>
              <a:t>Id</a:t>
            </a:r>
          </a:p>
          <a:p>
            <a:pPr lvl="1"/>
            <a:r>
              <a:rPr lang="nb-NO" dirty="0" err="1"/>
              <a:t>class</a:t>
            </a:r>
            <a:endParaRPr lang="nb-NO" dirty="0"/>
          </a:p>
          <a:p>
            <a:pPr lvl="1"/>
            <a:r>
              <a:rPr lang="nb-NO" b="0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889ED9-AD60-BB4F-9EA6-0547DF2D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67" y="3391369"/>
            <a:ext cx="5177610" cy="19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2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BE8204-9B80-0944-9594-E4209212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Hashtag</a:t>
            </a:r>
            <a:r>
              <a:rPr lang="nb-NO" dirty="0"/>
              <a:t>-selektor med 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A5D255-2481-F04C-A06A-5B17F58B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ett enkelt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id settes på HTML-elementet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elementet skrives med # foran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890F67-2AEB-9E45-B591-AF43379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87" y="5167312"/>
            <a:ext cx="2603500" cy="10287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27B47DE-C2FD-9E4C-AEA7-DAC7F039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87" y="3676650"/>
            <a:ext cx="4940300" cy="53340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C1FEE431-6684-AF46-902D-9F18C871ED5C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5A7C67D-05E9-954A-B36F-A2A4A761675E}"/>
              </a:ext>
            </a:extLst>
          </p:cNvPr>
          <p:cNvSpPr/>
          <p:nvPr/>
        </p:nvSpPr>
        <p:spPr>
          <a:xfrm>
            <a:off x="9939058" y="5157006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AC2BE1DA-83FB-7441-BF9E-810DB1E18488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CCEAEF-4BFF-5146-BCE1-639537D163D5}"/>
              </a:ext>
            </a:extLst>
          </p:cNvPr>
          <p:cNvCxnSpPr>
            <a:cxnSpLocks/>
          </p:cNvCxnSpPr>
          <p:nvPr/>
        </p:nvCxnSpPr>
        <p:spPr>
          <a:xfrm flipH="1">
            <a:off x="9500522" y="5254436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2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E21E10-42C5-6143-A01F-751E6338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Punkt-selektorer med </a:t>
            </a:r>
            <a:r>
              <a:rPr lang="nb-NO" dirty="0" err="1"/>
              <a:t>class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2974C1-9AEE-6148-BB5E-E69832DD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flere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</a:t>
            </a:r>
            <a:r>
              <a:rPr lang="nb-NO" b="0" dirty="0" err="1"/>
              <a:t>class</a:t>
            </a:r>
            <a:r>
              <a:rPr lang="nb-NO" b="0" dirty="0"/>
              <a:t> settes på HTML-elementene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elementene skrives med . foran</a:t>
            </a:r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13B7BBF-DA36-F641-9F46-6690308B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2" y="5425606"/>
            <a:ext cx="2641600" cy="990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9B3223E-071D-8347-933E-509ED9D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02" y="3776897"/>
            <a:ext cx="5981700" cy="762000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AB57C7D2-D8E6-B546-8ADD-C5895131C402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1ED11215-04C9-3446-A3DB-0DA2257DEACE}"/>
              </a:ext>
            </a:extLst>
          </p:cNvPr>
          <p:cNvSpPr/>
          <p:nvPr/>
        </p:nvSpPr>
        <p:spPr>
          <a:xfrm>
            <a:off x="9069539" y="5252102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4" name="Rett pil 13">
            <a:extLst>
              <a:ext uri="{FF2B5EF4-FFF2-40B4-BE49-F238E27FC236}">
                <a16:creationId xmlns:a16="http://schemas.microsoft.com/office/drawing/2014/main" id="{51A116A0-C8AA-7E41-B7BC-89C8DA335491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>
            <a:extLst>
              <a:ext uri="{FF2B5EF4-FFF2-40B4-BE49-F238E27FC236}">
                <a16:creationId xmlns:a16="http://schemas.microsoft.com/office/drawing/2014/main" id="{A5500B78-5667-D243-8429-8EFB6221C2C5}"/>
              </a:ext>
            </a:extLst>
          </p:cNvPr>
          <p:cNvCxnSpPr>
            <a:cxnSpLocks/>
          </p:cNvCxnSpPr>
          <p:nvPr/>
        </p:nvCxnSpPr>
        <p:spPr>
          <a:xfrm flipH="1">
            <a:off x="8631002" y="5516764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06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C1885A-D68A-1144-9096-141019F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9BCCB9-8D26-D744-9D30-4BBCC38E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b="0" dirty="0"/>
              <a:t>En pseudoselektor beskriver hvordan </a:t>
            </a:r>
            <a:r>
              <a:rPr lang="nb-NO" dirty="0"/>
              <a:t>deler av </a:t>
            </a:r>
            <a:r>
              <a:rPr lang="nb-NO" b="0" dirty="0"/>
              <a:t>et HTML-element skal se ut.</a:t>
            </a:r>
          </a:p>
          <a:p>
            <a:r>
              <a:rPr lang="nb-NO" b="0" dirty="0"/>
              <a:t>For eksempel første bokstaven i en tekst </a:t>
            </a:r>
            <a:r>
              <a:rPr lang="nb-NO" b="0" dirty="0">
                <a:sym typeface="Wingdings" pitchFamily="2" charset="2"/>
              </a:rPr>
              <a:t></a:t>
            </a:r>
          </a:p>
          <a:p>
            <a:pPr marL="0" indent="0">
              <a:buNone/>
            </a:pPr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to kolon (::) i mellom </a:t>
            </a:r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C283CCE-C6F6-CE46-B7D6-08DC779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444750"/>
            <a:ext cx="31115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7E00C46-0BD3-104B-A110-6DFA1A9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5310982"/>
            <a:ext cx="4229100" cy="11557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1DE85F1-08C4-524A-B9AD-A668E839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850" y="3205956"/>
            <a:ext cx="25273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12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Pseudoselektorer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28925"/>
          <a:ext cx="10515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before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før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after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etter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bokstaven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linjen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Del av elementet som er markert av bruker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pseudoselektorer (s. 55):</a:t>
            </a:r>
          </a:p>
        </p:txBody>
      </p:sp>
    </p:spTree>
    <p:extLst>
      <p:ext uri="{BB962C8B-B14F-4D97-AF65-F5344CB8AC3E}">
        <p14:creationId xmlns:p14="http://schemas.microsoft.com/office/powerpoint/2010/main" val="180453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CA3006-54A2-1445-A859-833916B6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Pseudoklasse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7EC5D8-F247-6B4A-99E6-7B5CF929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Brukes til å bestemme utseende på HTML-elementer når de er i en bestemt tilstand.</a:t>
            </a:r>
          </a:p>
          <a:p>
            <a:r>
              <a:rPr lang="nb-NO" dirty="0" err="1"/>
              <a:t>Feks</a:t>
            </a:r>
            <a:r>
              <a:rPr lang="nb-NO" dirty="0"/>
              <a:t>. når musepekeren holdes over et element:</a:t>
            </a: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ett kolon (:) i mellom </a:t>
            </a:r>
            <a:endParaRPr lang="nb-NO" b="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9A60866-F315-D146-A841-4780B3E9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51" y="3102870"/>
            <a:ext cx="5092700" cy="1117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C1A6CDC-BD07-8442-968B-D0514D0C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2" t="43721" r="57687" b="48527"/>
          <a:stretch/>
        </p:blipFill>
        <p:spPr>
          <a:xfrm>
            <a:off x="7706392" y="3809909"/>
            <a:ext cx="3060797" cy="103405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3CB9482-6500-034C-BE71-E5E78447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67" y="4345469"/>
            <a:ext cx="279156" cy="41791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B032E8B5-988C-634B-A3BA-5FC11A6E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550" y="5432200"/>
            <a:ext cx="4400449" cy="128828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6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5D40FFD3-927F-7545-9629-FC39AA1BAAF5}" vid="{677C5660-7240-1545-8AF6-15CA7BBCFE5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{63ACBC9C-8D59-1F47-BB7B-C3666CB15344}tf16401378</Template>
  <TotalTime>2484</TotalTime>
  <Words>917</Words>
  <Application>Microsoft Macintosh PowerPoint</Application>
  <PresentationFormat>Widescreen</PresentationFormat>
  <Paragraphs>210</Paragraphs>
  <Slides>32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32</vt:i4>
      </vt:variant>
    </vt:vector>
  </HeadingPairs>
  <TitlesOfParts>
    <vt:vector size="36" baseType="lpstr">
      <vt:lpstr>Apple SD Gothic Neo</vt:lpstr>
      <vt:lpstr>Arial</vt:lpstr>
      <vt:lpstr>Calibri</vt:lpstr>
      <vt:lpstr>Office-tema</vt:lpstr>
      <vt:lpstr>IT 1 – Sandvika VGS</vt:lpstr>
      <vt:lpstr>Plan</vt:lpstr>
      <vt:lpstr>Plan</vt:lpstr>
      <vt:lpstr>CSS-selektorer</vt:lpstr>
      <vt:lpstr>Hashtag-selektor med id</vt:lpstr>
      <vt:lpstr>Punkt-selektorer med class</vt:lpstr>
      <vt:lpstr>Pseudoselektorer</vt:lpstr>
      <vt:lpstr>Pseudoselektorer</vt:lpstr>
      <vt:lpstr>Pseudoklasse</vt:lpstr>
      <vt:lpstr>Pseudoklasser</vt:lpstr>
      <vt:lpstr>Kombinasjoner av selektorer</vt:lpstr>
      <vt:lpstr>Kombinasjoner av selektorer</vt:lpstr>
      <vt:lpstr>Kombinasjoner av selektorer</vt:lpstr>
      <vt:lpstr>Kombinasjoner av selektorer</vt:lpstr>
      <vt:lpstr>Vi lager en navigasjonsbar</vt:lpstr>
      <vt:lpstr>Vi lager en navigasjonsbar</vt:lpstr>
      <vt:lpstr>Plan</vt:lpstr>
      <vt:lpstr>Plan</vt:lpstr>
      <vt:lpstr>CSS-egenskapen display</vt:lpstr>
      <vt:lpstr>Normal flow</vt:lpstr>
      <vt:lpstr>Normal flow</vt:lpstr>
      <vt:lpstr>CSS-egenskapen display</vt:lpstr>
      <vt:lpstr>CSS-egenskapen display</vt:lpstr>
      <vt:lpstr>Eksempel</vt:lpstr>
      <vt:lpstr>Flexbox</vt:lpstr>
      <vt:lpstr>Flexbox</vt:lpstr>
      <vt:lpstr>Flexbox</vt:lpstr>
      <vt:lpstr>Grid</vt:lpstr>
      <vt:lpstr>Grid</vt:lpstr>
      <vt:lpstr>Grid</vt:lpstr>
      <vt:lpstr>Grid</vt:lpstr>
      <vt:lpstr>Oppgave - solsystemet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62</cp:revision>
  <cp:lastPrinted>2019-09-09T11:38:37Z</cp:lastPrinted>
  <dcterms:created xsi:type="dcterms:W3CDTF">2019-08-28T10:53:45Z</dcterms:created>
  <dcterms:modified xsi:type="dcterms:W3CDTF">2019-09-19T12:35:42Z</dcterms:modified>
</cp:coreProperties>
</file>